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3"/>
    <p:sldId id="453" r:id="rId4"/>
    <p:sldId id="460" r:id="rId5"/>
    <p:sldId id="454" r:id="rId6"/>
    <p:sldId id="742" r:id="rId7"/>
    <p:sldId id="746" r:id="rId8"/>
    <p:sldId id="743" r:id="rId9"/>
    <p:sldId id="744" r:id="rId10"/>
    <p:sldId id="745" r:id="rId11"/>
    <p:sldId id="753" r:id="rId12"/>
    <p:sldId id="754" r:id="rId13"/>
    <p:sldId id="483" r:id="rId14"/>
    <p:sldId id="484" r:id="rId15"/>
    <p:sldId id="755" r:id="rId16"/>
    <p:sldId id="756" r:id="rId17"/>
    <p:sldId id="757" r:id="rId18"/>
    <p:sldId id="758" r:id="rId19"/>
    <p:sldId id="759" r:id="rId20"/>
    <p:sldId id="760" r:id="rId21"/>
    <p:sldId id="764" r:id="rId22"/>
    <p:sldId id="765" r:id="rId23"/>
    <p:sldId id="767" r:id="rId24"/>
    <p:sldId id="768" r:id="rId25"/>
    <p:sldId id="769" r:id="rId26"/>
    <p:sldId id="770" r:id="rId27"/>
    <p:sldId id="771" r:id="rId28"/>
    <p:sldId id="772" r:id="rId29"/>
    <p:sldId id="773" r:id="rId30"/>
    <p:sldId id="775" r:id="rId31"/>
    <p:sldId id="776" r:id="rId32"/>
    <p:sldId id="777" r:id="rId33"/>
    <p:sldId id="778" r:id="rId34"/>
    <p:sldId id="779" r:id="rId35"/>
    <p:sldId id="780" r:id="rId36"/>
    <p:sldId id="781" r:id="rId37"/>
    <p:sldId id="782" r:id="rId38"/>
    <p:sldId id="783" r:id="rId39"/>
    <p:sldId id="785" r:id="rId40"/>
    <p:sldId id="786" r:id="rId41"/>
    <p:sldId id="787" r:id="rId42"/>
    <p:sldId id="788" r:id="rId43"/>
    <p:sldId id="789" r:id="rId44"/>
    <p:sldId id="790" r:id="rId45"/>
    <p:sldId id="791" r:id="rId46"/>
    <p:sldId id="792" r:id="rId47"/>
    <p:sldId id="793" r:id="rId48"/>
    <p:sldId id="795" r:id="rId49"/>
    <p:sldId id="796" r:id="rId50"/>
    <p:sldId id="797" r:id="rId51"/>
    <p:sldId id="798" r:id="rId52"/>
    <p:sldId id="799" r:id="rId53"/>
    <p:sldId id="800" r:id="rId54"/>
    <p:sldId id="801" r:id="rId55"/>
    <p:sldId id="802" r:id="rId56"/>
    <p:sldId id="803" r:id="rId57"/>
    <p:sldId id="277" r:id="rId5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1110482" y="2708845"/>
            <a:ext cx="10464801" cy="179529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" name="Shape 15"/>
          <p:cNvSpPr/>
          <p:nvPr userDrawn="1"/>
        </p:nvSpPr>
        <p:spPr>
          <a:xfrm>
            <a:off x="1110482" y="2079614"/>
            <a:ext cx="10464801" cy="7162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algn="l">
              <a:defRPr sz="300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antinghei SC Extralight" panose="02000000000000000000" charset="-122"/>
              </a:defRPr>
            </a:lvl1pPr>
          </a:lstStyle>
          <a:p>
            <a:r>
              <a:rPr dirty="0"/>
              <a:t>考虫英语研究院</a:t>
            </a:r>
            <a:endParaRPr dirty="0"/>
          </a:p>
        </p:txBody>
      </p:sp>
      <p:sp>
        <p:nvSpPr>
          <p:cNvPr id="16" name="Shape 16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6377983"/>
            <a:ext cx="9222185" cy="287153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1pPr>
            <a:lvl2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2pPr>
            <a:lvl3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3pPr>
            <a:lvl4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4pPr>
            <a:lvl5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标题文本</a:t>
            </a:r>
            <a:endParaRPr dirty="0"/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295"/>
            <a:ext cx="13004800" cy="1047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35975" y="1855342"/>
            <a:ext cx="11132850" cy="800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42048" y="2887556"/>
            <a:ext cx="11120704" cy="59693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/>
          <p:nvPr/>
        </p:nvSpPr>
        <p:spPr>
          <a:xfrm>
            <a:off x="10174378" y="3015"/>
            <a:ext cx="2252339" cy="1034989"/>
          </a:xfrm>
          <a:prstGeom prst="rect">
            <a:avLst/>
          </a:prstGeom>
          <a:solidFill>
            <a:srgbClr val="FFD3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2612" y="234060"/>
            <a:ext cx="1414113" cy="5728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92746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托福听力拔高班</a:t>
            </a:r>
            <a:r>
              <a:rPr lang="en-US" altLang="zh-CN" sz="8800" dirty="0"/>
              <a:t>1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2021.6.27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92746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托福听力拔高班</a:t>
            </a:r>
            <a:r>
              <a:rPr lang="en-US" altLang="zh-CN" sz="8800" dirty="0"/>
              <a:t>2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2021.6.28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1329373"/>
            <a:ext cx="12096750" cy="495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History of science 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学</a:t>
            </a:r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TPO21 -lecture1 Geocentric theory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 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stationary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prevail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astronomical observations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intuitive  			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直觉的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planetary system 	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行星系统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568960" y="24130"/>
            <a:ext cx="2812415" cy="1000760"/>
          </a:xfrm>
        </p:spPr>
        <p:txBody>
          <a:bodyPr>
            <a:noAutofit/>
          </a:bodyPr>
          <a:p>
            <a:pPr algn="l"/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综合练习：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algn="l"/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21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L1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algn="l"/>
            <a:endParaRPr lang="en-US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BAF4CB3535E901086D049E4830A47A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417955"/>
            <a:ext cx="10058400" cy="783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770255" y="82550"/>
            <a:ext cx="2812415" cy="1000760"/>
          </a:xfrm>
        </p:spPr>
        <p:txBody>
          <a:bodyPr>
            <a:normAutofit fontScale="90000" lnSpcReduction="20000"/>
          </a:bodyPr>
          <a:p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拔高练习：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21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L1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en-US" sz="36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9CAAED7C498D558A335652E6BE07333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285" y="145415"/>
            <a:ext cx="9022715" cy="9639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purpose of the lecture?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explain how the heliocentric theory of the universe developed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give an example of the persistence of traditional theories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show that scientific knowledge is rarely influenced by philosophy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compare methods in observational and theoretical astronomy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Why did the ancient Greeks hold geocentric view of the universe?(2 answers).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sun appeared to them to revolve around Earth.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They had not developed methods of gathering accurate data on the movement of planets.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Their religious and philosophical beliefs supported this view.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Some of the planets in the solar system had not been discovered yet.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-75565"/>
            <a:ext cx="12805410" cy="954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 Why does the professor point out that Greek astronomers tried to explain new astronomical discoveries within the geocentric concept?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explain why early astronomers found new discoveries exciting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why some claims made by ancient Greek astronomers conflict with claims made by earlier astronomers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illustrate that the geocentric concept was open to many interpretations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illustrate that the geocentric concept itself was not considered questionable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47725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 Why does the professor discuss the epicycle theory?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explain why early astronomers started measuring the velocity of the planets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why the astronomer Aristarchus rejected the geocentric model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show how early astronomers explained the apparent backward motion of some planets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show that early astronomers believed that all planets moved in their own orbits around the sun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463358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In the professor's view,what might have caused Aristarchus to propose the heliocentric theory?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discovery that Earth was much smaller than the Sun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lack of proof supporting the theory of epicycles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influence of well-known philosophers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apparent stability of Earth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771333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 What were two arguments ancient Greeks used to reject the heliocentric model? [Click on 2 answers.]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More stars would be visible in a heliocentric universe.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A moving Earth would create a strong wind.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Aristarchus's calculations were inaccurate.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Objects fall toward the center of the universe.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1883410"/>
            <a:ext cx="12096750" cy="384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心理学</a:t>
            </a:r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TPO10 -lecture4 childhood amnesia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 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cognitive capacity 认知能力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dominant belief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symbolic representation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265" y="3754120"/>
            <a:ext cx="4933950" cy="2781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92746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托福听力拔高班</a:t>
            </a:r>
            <a:r>
              <a:rPr lang="en-US" altLang="zh-CN" sz="8800" dirty="0"/>
              <a:t>3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2021.6.29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988378"/>
            <a:ext cx="12096750" cy="495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biology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学</a:t>
            </a:r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精讲精练： </a:t>
            </a:r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TPO16 -lecture3 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Foraging behavior among beavers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 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natural selection</a:t>
            </a:r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aspen tree 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杨树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ash tree	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灰树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presumably 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据推测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drag back 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拖回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7205" y="6006465"/>
            <a:ext cx="4872355" cy="3476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205" y="2573020"/>
            <a:ext cx="4872355" cy="3248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770255" y="82550"/>
            <a:ext cx="2812415" cy="1000760"/>
          </a:xfrm>
        </p:spPr>
        <p:txBody>
          <a:bodyPr>
            <a:normAutofit fontScale="90000" lnSpcReduction="20000"/>
          </a:bodyPr>
          <a:p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拔高练习：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16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L3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en-US" sz="36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32929949B4463303C30C0B0BF3DB4F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191770"/>
            <a:ext cx="8611870" cy="93700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543685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lecture mainly about?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Different foraging strategies among animals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Methods beavers use to gather building materials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Decisions beavers make about where to live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Choices beavers face when foraging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23602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What difference between aspen trees and ash trees does the professor point out?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Aspen trees are easier to transport.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Aspen trees provide better wood for construction.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Aspen trees provide less nutrition for beavers.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Aspen trees have more overall value to beavers.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62039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 What does the professor identify as the two central issues involved in beavers foraging behavior? 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[Click on 2 answers.]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How far from home to forage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How to cope with competition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What size tree to cut down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What time of year material for construction is available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476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4.What does the professor say about the cutting down of large trees?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Beavers generally prefer cutting down large trees to small trees.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Beavers generally do not travel long distances to cut down large trees.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Beavers will not cut down large trees of certain species.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Beavers use large trees mainly for the purpose of building shelters.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 According to the professor, why do beavers generally forage at night?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Beavers are safer from predators if they forage at night.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Foraging at night requires less energy than foraging in the daytime.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Beavers stay with their offspring during the daytime.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Beavers face less competition for food from other animals during the night.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TPO16-lecture3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 Why does the professor say this: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If you’re going to travel far, make the trip worth it by bringing back the most wood possible.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explain her reasoning.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indicate why her belief was wrong.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give an example of a decision beavers make.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explain the reason beavers travel far for wood.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92746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托福听力拔高班</a:t>
            </a:r>
            <a:r>
              <a:rPr lang="en-US" altLang="zh-CN" sz="8800" dirty="0"/>
              <a:t>4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2021.6.30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lecture4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347797B7AE7AE1D2BC052056E52AA2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0555" y="64770"/>
            <a:ext cx="7763510" cy="96240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146685"/>
            <a:ext cx="12096750" cy="661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art 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TPO51 -lecture3 Audubon illustrator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dedication 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奉献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incredibly meticulous  一丝不苟的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pastel crayons 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彩色蜡笔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canvas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preparatory studies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naturalist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migration patterns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in the wild and in captivity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Hybridization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310" y="1932305"/>
            <a:ext cx="4180840" cy="4013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10" y="6435725"/>
            <a:ext cx="4180840" cy="3255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15" y="6470015"/>
            <a:ext cx="4798695" cy="31864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EF78CB2DADC05AD614522D0BFAA073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5975" y="142240"/>
            <a:ext cx="8961120" cy="94697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62039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does the professor mainly discuss?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steps involved in publishing illustrated books in the 1800s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influence of Audubon's The Birds of America on science in the 1800s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way in which an illustrator's work has both artistic and scientific significance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need for accuracy in scientific illustrations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According to the professor, what were two steps Audubon took in producing his illustrations? 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[Click on 2 answers.]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He studied birds in their natural habitats.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He tracked birds along their migration paths.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He closely studied other illustrated books.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He provided the printer with detailed instructions.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476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What does the professor imply about critics of Audubon's art?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They did not recognize the motivating factor in Audubon's art.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They did not like the stylistic changes that Audubon developed over time.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They were disappointed with Audubon's limited scope of subject matter.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They thought Audubon's use of oils was unsophisticated.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476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Why does the professor discuss Audubon's experiments with vultures and banding birds?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help students understand the state of scientific knowledge at the time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provide support for his view of Audubon as a naturalist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suggest that Audubon was more successful as a scientist than as an illustrator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give examples that show the importance of detail in Audubon's illustrations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What are Audubon's "mystery birds"?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Bird illustrations created by Audubon that have been lost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Bird illustrations that do not seem to match any known species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Bird illustrations that were painted in an uncharacteristically careless manner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Bird illustrations that Audubon intended to be fanciful rather than realistic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TPO51-lecture3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What does the professor believe is the most likely explanation for Audubon's warbler illustration?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Audubon forgot small details when he made the illustration.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Audubon copied the bird from another artist's drawing.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bird was the offspring of two different species.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That particular species of warbler has since gone extinct.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92746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托福听力拔高班</a:t>
            </a:r>
            <a:r>
              <a:rPr lang="en-US" altLang="zh-CN" sz="8800" dirty="0"/>
              <a:t>5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2021.7.1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167005"/>
            <a:ext cx="12096750" cy="870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art 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TPO52 -lecture1 still-life painting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dynamic</a:t>
            </a:r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vibrancy 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活力</a:t>
            </a:r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straightforward</a:t>
            </a:r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simplicity</a:t>
            </a:r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foreground</a:t>
            </a:r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field guide 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野外指南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composition 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构图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deliberately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sketch 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素描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cluttered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混乱的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contrived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人为的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positive space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negative space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2787650"/>
            <a:ext cx="4798060" cy="3265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495" y="6340475"/>
            <a:ext cx="4610735" cy="3346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62039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TPO10-lecture4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main purpose of the lecture?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discuss possible explanations for childhood amnesia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describe key features of childhood amnesia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explain methods of testing memory in children of different ages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discuss why the ability recall memories diminishes as a person ages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5E45FB1A6FF6C723DB1ABC0355834AD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1510" y="191770"/>
            <a:ext cx="9219565" cy="93656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23602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purpose of the lecture?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review important concepts from a previous class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provide some background for a painting the class will be discussing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compare two styles of painting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prepare students for an upcoming project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Why does the professor mention books and a map?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give examples of objects that are not typically used in still-life paintings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give examples of elements of still-life paintings used in other genres of painting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explain what inspired him to create a still-life painting at university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explain why still-life paintings are often studied in beginning art classes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476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According to the professor, why did artists like James Peale adopt a scientific approach to still-life painting?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Their paintings were used to illustrate scientific journals.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They had studied science at university before becoming artists.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They were interested in exploring the natural world through their art.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They were interested in experimenting with nuances of color.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476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Why does the professor tell the story about his own painting of some vegetables?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emphasize the importance of planning the composition of a still-life painting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encourage the use of a variety of objects in a still-life painting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capture the attention of students who are not interested in still-life paintings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reassure the students that still-life paintings are not difficult to execute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What point does the professor make about negative space in still-life paintings?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It is overused in many still-life paintings.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It contributes to the balance in the composition of a still-life painting.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It often causes still-life paintings to look deliberately planned.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It may detract from the simplicity of the composition of a still-life painting.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23602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TPO52-lecture1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Why does the professor say this: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clarify the first step of painting a still life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why he decided to become a still-life artist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introduce a painting he is going to describe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convince students that painting a still life can be rewarding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92746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托福听力拔高班</a:t>
            </a:r>
            <a:r>
              <a:rPr lang="en-US" altLang="zh-CN" sz="8800" dirty="0"/>
              <a:t>6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2021.7.2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1275080"/>
            <a:ext cx="1209675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geology精讲精练：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TPO1 -lecture2  uranium-lead dating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Grand canyon 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大峡谷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sandstone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radioactive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zircon grain 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锆石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molten magma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熔化的 岩浆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lava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granite 	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花岗岩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conclusively 		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决定性地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7390" y="5951220"/>
            <a:ext cx="5946140" cy="37960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D5AFE5E88A7EF89FA28A47C0BFE989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5975" y="99060"/>
            <a:ext cx="9011285" cy="95561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476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TPO10-lecture4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2.Why does the professor ask student about their earliest memories?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help students relate to the topic she is about to discuss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establish that people vary in the time of their earliest memory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introduce the connection between language and memory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point out a common thing in the earliest memories of most people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does the professor mainly discuss?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differences in age among American mountain ranges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importance of a technique used for dating geological materials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recent discovery of an ancient canyon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A comparison of various minerals used for dating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Before the use of uranium-lead analysis, where did most geologists think the Grand Canyon sandstone came from?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An ancient lake located in the American Southwest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A desert that once connected two continents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Sands carried by a river from the Appalachian Mountains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A nearby mountain range that had flattened out over time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In the talk, the professor describes the sequence of uranium-lead dating. Summarize the sequence by putting the events in the correct order.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A.Zircon in the sandstone is matched to the zircon in a particular mountain range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B.The amount of lead in sandstone zircon is measured.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C.The age of zircon in a sandstone sample is determined.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23602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According to the professor, what change has caused uranium-lead dating to gain popularity recently?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It can be performed outside a laboratory.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It can now be done more efficiently.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It no longer involves radioactive elements.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It can be used in fields other than geology.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62039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Why does the professor talk about the breaking apart of Earth's continents?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give another example of how uranium-lead dating might be useful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how the Grand Canyon was formed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demonstrate how difficult uranium-lead dating is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disprove a theory about the age of Earth's first mountain ranges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What does the professor imply when he says this: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class is easier than other geology classes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class has already studied the information he is discussing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Some students should take a course in geological dating techniques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He will discuss the topic later in the class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12678" y="3516058"/>
            <a:ext cx="3301365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3800" dirty="0">
                <a:solidFill>
                  <a:srgbClr val="FF0000"/>
                </a:solidFill>
                <a:latin typeface="Helvetica" charset="0"/>
                <a:cs typeface="Helvetica" charset="0"/>
              </a:rPr>
              <a:t>E</a:t>
            </a:r>
            <a:r>
              <a:rPr kumimoji="1" lang="en-US" altLang="zh-CN" sz="13800" dirty="0" smtClean="0">
                <a:solidFill>
                  <a:srgbClr val="FF0000"/>
                </a:solidFill>
                <a:latin typeface="Helvetica" charset="0"/>
                <a:cs typeface="Helvetica" charset="0"/>
              </a:rPr>
              <a:t>nd</a:t>
            </a:r>
            <a:endParaRPr kumimoji="1" lang="en-US" altLang="zh-CN" sz="13800" dirty="0" smtClean="0">
              <a:solidFill>
                <a:srgbClr val="FF0000"/>
              </a:solidFill>
              <a:latin typeface="Helvetica" charset="0"/>
              <a:cs typeface="Helvetica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TPO10-lecture4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 What does the professor imply about some of the explanations for childhood amnesia that she describes?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They can never be proved or disproved.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They were formed without proper evidence.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They explain only certain types of childhood amnesia.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They are contradicted by her own research.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06706"/>
            <a:ext cx="12805410" cy="914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TPO10-lecture4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 The professor mentions some commonly held explanations for childhood amnesia.Indicate whether each of the following is one of the explanations she mentions.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(1).Early memories are repressed.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(2).Young children have few experiences to remember.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(3).Young children are unable to form memories.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(4).Children lose memories at a faster rate than adults.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(5).Young children do not make an effort to remember events.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	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245678"/>
            <a:ext cx="12805410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TPO10-lecture4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 How was recall tested in children without language ability?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By recording children 's responses to familiar faces.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By observing children 's reaction to a repeated series of actions.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By having children imitate each other 's actions.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By having children imitate an ordered sequence of actions.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60743"/>
            <a:ext cx="12805410" cy="803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TPO10-lecture4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 The professor mentions a study in the 1980s that tested memory in children under age 3. 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What did the researchers conclude from this study?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Young children do not develop the capacity for recall until after age 3.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Piaget 's theory linking language development to memory was incorrect.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Young children typically remember events for about nine months.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formation of memories is dependent upon language development.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numdgm"/>
</p:tagLst>
</file>

<file path=ppt/tags/tag4.xml><?xml version="1.0" encoding="utf-8"?>
<p:tagLst xmlns:p="http://schemas.openxmlformats.org/presentationml/2006/main">
  <p:tag name="KSO_WM_SLIDE_MODEL_TYPE" val="numdgm"/>
</p:tagLst>
</file>

<file path=ppt/tags/tag5.xml><?xml version="1.0" encoding="utf-8"?>
<p:tagLst xmlns:p="http://schemas.openxmlformats.org/presentationml/2006/main">
  <p:tag name="KSO_WM_SLIDE_MODEL_TYPE" val="cover"/>
</p:tagLst>
</file>

<file path=ppt/tags/tag6.xml><?xml version="1.0" encoding="utf-8"?>
<p:tagLst xmlns:p="http://schemas.openxmlformats.org/presentationml/2006/main">
  <p:tag name="KSO_WM_SLIDE_MODEL_TYPE" val="numdgm"/>
</p:tagLst>
</file>

<file path=ppt/tags/tag7.xml><?xml version="1.0" encoding="utf-8"?>
<p:tagLst xmlns:p="http://schemas.openxmlformats.org/presentationml/2006/main">
  <p:tag name="KSO_WM_SLIDE_MODEL_TYPE" val="cover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KSO_WM_SLIDE_MODEL_TYPE" val="cov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13466</Words>
  <Application>WPS 文字</Application>
  <PresentationFormat>自定义</PresentationFormat>
  <Paragraphs>470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Arial</vt:lpstr>
      <vt:lpstr>方正书宋_GBK</vt:lpstr>
      <vt:lpstr>Wingdings</vt:lpstr>
      <vt:lpstr>Helvetica Light</vt:lpstr>
      <vt:lpstr>Lantinghei SC Demibold</vt:lpstr>
      <vt:lpstr>Lantinghei SC Extralight</vt:lpstr>
      <vt:lpstr>Helvetica Neue</vt:lpstr>
      <vt:lpstr>微软雅黑</vt:lpstr>
      <vt:lpstr>汉仪旗黑</vt:lpstr>
      <vt:lpstr>Helvetica</vt:lpstr>
      <vt:lpstr>宋体</vt:lpstr>
      <vt:lpstr>Arial Unicode MS</vt:lpstr>
      <vt:lpstr>汉仪书宋二KW</vt:lpstr>
      <vt:lpstr>White</vt:lpstr>
      <vt:lpstr>托福听力拔高班1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托福听力拔高班2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托福听力拔高班3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托福听力拔高班4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托福听力拔高班5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托福听力拔高班6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liuzijing</cp:lastModifiedBy>
  <cp:revision>114</cp:revision>
  <dcterms:created xsi:type="dcterms:W3CDTF">2021-06-22T07:19:20Z</dcterms:created>
  <dcterms:modified xsi:type="dcterms:W3CDTF">2021-06-22T07:19:20Z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